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3" r:id="rId4"/>
    <p:sldId id="265" r:id="rId5"/>
    <p:sldId id="271" r:id="rId6"/>
    <p:sldId id="272" r:id="rId7"/>
    <p:sldId id="273" r:id="rId8"/>
    <p:sldId id="266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5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94" d="100"/>
          <a:sy n="94" d="100"/>
        </p:scale>
        <p:origin x="274" y="-288"/>
      </p:cViewPr>
      <p:guideLst>
        <p:guide orient="horz" pos="2160"/>
        <p:guide pos="75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D6919-1E0A-4280-9105-A2221B85C26C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E0980-FC13-4F4D-BFC5-88CA1BD11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5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8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2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1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8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8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4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00518BE-0796-4846-A8A9-0580EC7FFE99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A16F8E-208C-4B7A-BB41-735F396D0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78D0F1-89BF-4588-B872-1BC13749410C}"/>
              </a:ext>
            </a:extLst>
          </p:cNvPr>
          <p:cNvSpPr txBox="1"/>
          <p:nvPr/>
        </p:nvSpPr>
        <p:spPr>
          <a:xfrm>
            <a:off x="5181600" y="3209365"/>
            <a:ext cx="3101789" cy="1411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C40C7D-E414-44A7-BF10-8DBE74390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17" y="2644169"/>
            <a:ext cx="953844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  <a:t>Emphasize your ideas in th</a:t>
            </a:r>
            <a:r>
              <a:rPr lang="en-US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  <a:t>e data visualization plot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2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CD42461-E546-42C2-98BD-748EC2C41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966725"/>
              </p:ext>
            </p:extLst>
          </p:nvPr>
        </p:nvGraphicFramePr>
        <p:xfrm>
          <a:off x="708804" y="4508349"/>
          <a:ext cx="10561866" cy="163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838">
                  <a:extLst>
                    <a:ext uri="{9D8B030D-6E8A-4147-A177-3AD203B41FA5}">
                      <a16:colId xmlns:a16="http://schemas.microsoft.com/office/drawing/2014/main" val="338104602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999264421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3157134315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2937854263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1244327801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24865569"/>
                    </a:ext>
                  </a:extLst>
                </a:gridCol>
                <a:gridCol w="1508838">
                  <a:extLst>
                    <a:ext uri="{9D8B030D-6E8A-4147-A177-3AD203B41FA5}">
                      <a16:colId xmlns:a16="http://schemas.microsoft.com/office/drawing/2014/main" val="3022911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Charizard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Typhlosion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Blaziken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Infernape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Emboar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Delphox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Incineroar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83456"/>
                  </a:ext>
                </a:extLst>
              </a:tr>
              <a:tr h="1272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47854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32FC51-B500-4A5F-B3AD-C4D615D3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4633"/>
            <a:ext cx="1361599" cy="13615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5E7633-EAB4-42EE-B610-64BE46FCF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92" y="4934900"/>
            <a:ext cx="1201064" cy="12010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2C5DAA-6BCB-4FE1-A80F-6228625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28" y="4934899"/>
            <a:ext cx="1487867" cy="12113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C904EF-7AEC-4A48-9BAD-598EB2380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0" y="4851217"/>
            <a:ext cx="1361600" cy="13615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3BB1385-158B-4043-9814-9E18B66D6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98" y="4934899"/>
            <a:ext cx="1211369" cy="121136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F1BE6FD-D531-46AF-BF8C-DCE345112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64" y="4791498"/>
            <a:ext cx="1487867" cy="14878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7988965-27AB-4C81-8D80-D427AF8A5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427" y="4934899"/>
            <a:ext cx="1124175" cy="112417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A740D2-505D-4203-93FA-36583C3583AB}"/>
              </a:ext>
            </a:extLst>
          </p:cNvPr>
          <p:cNvSpPr txBox="1"/>
          <p:nvPr/>
        </p:nvSpPr>
        <p:spPr>
          <a:xfrm>
            <a:off x="838199" y="1687483"/>
            <a:ext cx="1051560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as a pokemon enthusiast, I want to compare the species strength of these seven different types pokemon in attack, defense, special attack, special defense, speed, respectively.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concept of species strength is similar to the talent of the pokemon in particular aspect. The higher it is, the more outstanding growth in that aspect will be.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8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12DAB30-202A-44B6-912C-1561A740F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62712"/>
              </p:ext>
            </p:extLst>
          </p:nvPr>
        </p:nvGraphicFramePr>
        <p:xfrm>
          <a:off x="4455622" y="3670792"/>
          <a:ext cx="6898178" cy="24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25">
                  <a:extLst>
                    <a:ext uri="{9D8B030D-6E8A-4147-A177-3AD203B41FA5}">
                      <a16:colId xmlns:a16="http://schemas.microsoft.com/office/drawing/2014/main" val="3883743433"/>
                    </a:ext>
                  </a:extLst>
                </a:gridCol>
                <a:gridCol w="1034264">
                  <a:extLst>
                    <a:ext uri="{9D8B030D-6E8A-4147-A177-3AD203B41FA5}">
                      <a16:colId xmlns:a16="http://schemas.microsoft.com/office/drawing/2014/main" val="1506415892"/>
                    </a:ext>
                  </a:extLst>
                </a:gridCol>
                <a:gridCol w="1006560">
                  <a:extLst>
                    <a:ext uri="{9D8B030D-6E8A-4147-A177-3AD203B41FA5}">
                      <a16:colId xmlns:a16="http://schemas.microsoft.com/office/drawing/2014/main" val="1529362378"/>
                    </a:ext>
                  </a:extLst>
                </a:gridCol>
                <a:gridCol w="1449819">
                  <a:extLst>
                    <a:ext uri="{9D8B030D-6E8A-4147-A177-3AD203B41FA5}">
                      <a16:colId xmlns:a16="http://schemas.microsoft.com/office/drawing/2014/main" val="417676902"/>
                    </a:ext>
                  </a:extLst>
                </a:gridCol>
                <a:gridCol w="1191252">
                  <a:extLst>
                    <a:ext uri="{9D8B030D-6E8A-4147-A177-3AD203B41FA5}">
                      <a16:colId xmlns:a16="http://schemas.microsoft.com/office/drawing/2014/main" val="485910066"/>
                    </a:ext>
                  </a:extLst>
                </a:gridCol>
                <a:gridCol w="978858">
                  <a:extLst>
                    <a:ext uri="{9D8B030D-6E8A-4147-A177-3AD203B41FA5}">
                      <a16:colId xmlns:a16="http://schemas.microsoft.com/office/drawing/2014/main" val="2586981200"/>
                    </a:ext>
                  </a:extLst>
                </a:gridCol>
              </a:tblGrid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pokemon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attack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defense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sp_attack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sp_defense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2747982926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charizard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2520038884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Typhlosion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444974248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Blaziken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3271721528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Infernape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3212158126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Emboar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3399310011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Delphox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350356459"/>
                  </a:ext>
                </a:extLst>
              </a:tr>
              <a:tr h="252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Incineroar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210" marR="6210" marT="6210" marB="0" anchor="b"/>
                </a:tc>
                <a:extLst>
                  <a:ext uri="{0D108BD9-81ED-4DB2-BD59-A6C34878D82A}">
                    <a16:rowId xmlns:a16="http://schemas.microsoft.com/office/drawing/2014/main" val="60526500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7912C6AE-3B17-4498-A321-187FB5810415}"/>
              </a:ext>
            </a:extLst>
          </p:cNvPr>
          <p:cNvSpPr/>
          <p:nvPr/>
        </p:nvSpPr>
        <p:spPr>
          <a:xfrm>
            <a:off x="5702531" y="3670792"/>
            <a:ext cx="1080654" cy="248808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CBFDFF5-6A62-4025-8A76-4A5AF6DA294D}"/>
              </a:ext>
            </a:extLst>
          </p:cNvPr>
          <p:cNvSpPr txBox="1"/>
          <p:nvPr/>
        </p:nvSpPr>
        <p:spPr>
          <a:xfrm>
            <a:off x="838201" y="1859340"/>
            <a:ext cx="10662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present the data with bar chart.  All data is shown as the table at the below.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will show how do I decorate my bar plot in this project, rather than visualize big dataset.</a:t>
            </a:r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02BAC327-D0AE-432D-97D4-2E164DAF3991}"/>
              </a:ext>
            </a:extLst>
          </p:cNvPr>
          <p:cNvSpPr/>
          <p:nvPr/>
        </p:nvSpPr>
        <p:spPr>
          <a:xfrm>
            <a:off x="954577" y="4466913"/>
            <a:ext cx="3085409" cy="1407207"/>
          </a:xfrm>
          <a:prstGeom prst="wedgeRectCallout">
            <a:avLst>
              <a:gd name="adj1" fmla="val 61527"/>
              <a:gd name="adj2" fmla="val -21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794647-DE68-40AB-A9FC-6CE8E4EE7EA9}"/>
              </a:ext>
            </a:extLst>
          </p:cNvPr>
          <p:cNvSpPr txBox="1"/>
          <p:nvPr/>
        </p:nvSpPr>
        <p:spPr>
          <a:xfrm>
            <a:off x="1263533" y="4570351"/>
            <a:ext cx="2467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use data in attack column to get start !</a:t>
            </a:r>
          </a:p>
        </p:txBody>
      </p:sp>
    </p:spTree>
    <p:extLst>
      <p:ext uri="{BB962C8B-B14F-4D97-AF65-F5344CB8AC3E}">
        <p14:creationId xmlns:p14="http://schemas.microsoft.com/office/powerpoint/2010/main" val="41841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bar plot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8F308F-208C-4649-B93E-D4BAEF180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23" y="1843191"/>
            <a:ext cx="532717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 bar chart plot is as shown at the right hand side.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still comprehensible that we could learn Emboar, Blaziken and Incineroar are top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at the attack growth.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axis label is small and the tiny different among top three makes it difficult to distinguish.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the entire figure is unattractive. If I could add some pictures on it, it will be more eye-catching to audience.</a:t>
            </a:r>
          </a:p>
          <a:p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94E565-EBCD-4D8D-B9ED-9897A08C9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1" y="1843191"/>
            <a:ext cx="5094419" cy="36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Decoration flow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7A11DC3-507D-4569-86BC-6464E58E23A9}"/>
              </a:ext>
            </a:extLst>
          </p:cNvPr>
          <p:cNvSpPr txBox="1"/>
          <p:nvPr/>
        </p:nvSpPr>
        <p:spPr>
          <a:xfrm>
            <a:off x="1111624" y="2402541"/>
            <a:ext cx="4159623" cy="148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E3CAA835-9E75-4132-BA7C-245A3E3B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48" y="1850037"/>
            <a:ext cx="5950652" cy="3516295"/>
          </a:xfr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FCAF81-D8B3-4861-8593-828B3F05EB7A}"/>
              </a:ext>
            </a:extLst>
          </p:cNvPr>
          <p:cNvSpPr txBox="1"/>
          <p:nvPr/>
        </p:nvSpPr>
        <p:spPr>
          <a:xfrm>
            <a:off x="838200" y="2269356"/>
            <a:ext cx="43461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top three, I properly increase the width of bar to emphasize them.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the medal illustration and use gold, silver, bronze color to label the top three,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99305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Decoration flow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79BCE7-4207-466E-948A-FC0AF1D8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78" y="1902555"/>
            <a:ext cx="5517776" cy="32605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C8A9AD-EF99-408B-BEE6-88FC1D004043}"/>
              </a:ext>
            </a:extLst>
          </p:cNvPr>
          <p:cNvSpPr/>
          <p:nvPr/>
        </p:nvSpPr>
        <p:spPr>
          <a:xfrm>
            <a:off x="838200" y="3030907"/>
            <a:ext cx="46073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the name of pokemon from the x-axis to the top of bar. It will be more easier to read</a:t>
            </a:r>
          </a:p>
        </p:txBody>
      </p:sp>
    </p:spTree>
    <p:extLst>
      <p:ext uri="{BB962C8B-B14F-4D97-AF65-F5344CB8AC3E}">
        <p14:creationId xmlns:p14="http://schemas.microsoft.com/office/powerpoint/2010/main" val="44404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Decoration flow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2C5E338-8F26-4988-87D3-E92744E3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64" y="1886033"/>
            <a:ext cx="5774336" cy="341210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417FAC0-B09C-45ED-BE5B-A36F917F082F}"/>
              </a:ext>
            </a:extLst>
          </p:cNvPr>
          <p:cNvSpPr txBox="1"/>
          <p:nvPr/>
        </p:nvSpPr>
        <p:spPr>
          <a:xfrm>
            <a:off x="838200" y="3429000"/>
            <a:ext cx="454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top three with 1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81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5C08C-947B-4B56-9C85-2EC4109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Decoration flow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66AB25-39CC-40B9-9684-F3C624F8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07" y="2064043"/>
            <a:ext cx="5777593" cy="34140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B0DD47-C267-402A-87FD-60A64D665B1F}"/>
              </a:ext>
            </a:extLst>
          </p:cNvPr>
          <p:cNvSpPr/>
          <p:nvPr/>
        </p:nvSpPr>
        <p:spPr>
          <a:xfrm>
            <a:off x="838200" y="2201398"/>
            <a:ext cx="468085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Add each pokemon photo to the corresponding position to decorate this plot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kind of chart will be more attractive to the audience and can be applied to business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flow mentioned before, plot defense, special attack, special defense and speed, respectively.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0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1">
            <a:extLst>
              <a:ext uri="{FF2B5EF4-FFF2-40B4-BE49-F238E27FC236}">
                <a16:creationId xmlns:a16="http://schemas.microsoft.com/office/drawing/2014/main" id="{B0F849A4-688E-4B64-A9BA-8DC938F0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5FD3E8B-8453-42A1-96BD-EB107F96F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17" y="1741001"/>
            <a:ext cx="3650677" cy="215721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E34A5FE-3A95-44E2-8172-F192BF32F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4" y="1742006"/>
            <a:ext cx="3650677" cy="215721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3612715-45CF-4A57-B968-05DE5C19F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7" y="3890055"/>
            <a:ext cx="3666194" cy="216638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68C0B2C-1FE6-42CA-906A-9CACA9DF5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31" y="3891060"/>
            <a:ext cx="3635160" cy="214804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9571943-DD4F-46D6-A478-DF7049909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07" y="3890054"/>
            <a:ext cx="3650677" cy="21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05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434</TotalTime>
  <Words>397</Words>
  <Application>Microsoft Office PowerPoint</Application>
  <PresentationFormat>寬螢幕</PresentationFormat>
  <Paragraphs>89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Söhne</vt:lpstr>
      <vt:lpstr>微軟正黑體</vt:lpstr>
      <vt:lpstr>新細明體</vt:lpstr>
      <vt:lpstr>Arial</vt:lpstr>
      <vt:lpstr>Calibri</vt:lpstr>
      <vt:lpstr>Gill Sans MT</vt:lpstr>
      <vt:lpstr>Times New Roman</vt:lpstr>
      <vt:lpstr>包裹</vt:lpstr>
      <vt:lpstr>PowerPoint 簡報</vt:lpstr>
      <vt:lpstr>Introduction</vt:lpstr>
      <vt:lpstr>Introduction</vt:lpstr>
      <vt:lpstr>Basic bar plot</vt:lpstr>
      <vt:lpstr>Decoration flow</vt:lpstr>
      <vt:lpstr>Decoration flow</vt:lpstr>
      <vt:lpstr>Decoration flow</vt:lpstr>
      <vt:lpstr>Decoration flow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hanyu</dc:creator>
  <cp:lastModifiedBy>hanyu</cp:lastModifiedBy>
  <cp:revision>41</cp:revision>
  <dcterms:created xsi:type="dcterms:W3CDTF">2023-05-10T21:44:14Z</dcterms:created>
  <dcterms:modified xsi:type="dcterms:W3CDTF">2023-05-14T21:47:10Z</dcterms:modified>
</cp:coreProperties>
</file>